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57" r:id="rId4"/>
    <p:sldId id="259" r:id="rId5"/>
    <p:sldId id="283" r:id="rId6"/>
    <p:sldId id="269" r:id="rId7"/>
    <p:sldId id="284" r:id="rId8"/>
    <p:sldId id="270" r:id="rId9"/>
    <p:sldId id="271" r:id="rId10"/>
    <p:sldId id="273" r:id="rId11"/>
    <p:sldId id="272" r:id="rId12"/>
    <p:sldId id="275" r:id="rId13"/>
    <p:sldId id="274" r:id="rId14"/>
    <p:sldId id="277" r:id="rId15"/>
    <p:sldId id="276" r:id="rId16"/>
    <p:sldId id="280" r:id="rId17"/>
    <p:sldId id="281" r:id="rId18"/>
    <p:sldId id="278" r:id="rId19"/>
    <p:sldId id="282" r:id="rId20"/>
    <p:sldId id="266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47" autoAdjust="0"/>
  </p:normalViewPr>
  <p:slideViewPr>
    <p:cSldViewPr snapToGrid="0">
      <p:cViewPr varScale="1">
        <p:scale>
          <a:sx n="101" d="100"/>
          <a:sy n="101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27-06-2023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429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382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492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982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197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1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Bienvenida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/>
              <a:t>Los sistemas computacionales de visualización proveen representaciones visuales de conjuntos de datos diseñadas para ayudar a las personas a efectuar tareas de manera más efectiva.</a:t>
            </a:r>
            <a:endParaRPr lang="es-CL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290864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/>
              <a:t>Los sistemas</a:t>
            </a:r>
            <a:r>
              <a:rPr lang="es-ES" sz="2400" b="1" dirty="0"/>
              <a:t> </a:t>
            </a:r>
            <a:r>
              <a:rPr lang="es-ES" sz="2400" b="1" dirty="0">
                <a:solidFill>
                  <a:srgbClr val="C00000"/>
                </a:solidFill>
              </a:rPr>
              <a:t>computacionales</a:t>
            </a:r>
            <a:r>
              <a:rPr lang="es-ES" sz="2400" dirty="0"/>
              <a:t> de visualización proveen </a:t>
            </a:r>
            <a:r>
              <a:rPr lang="es-ES" sz="2400" b="1" dirty="0">
                <a:solidFill>
                  <a:srgbClr val="C00000"/>
                </a:solidFill>
              </a:rPr>
              <a:t>representaciones</a:t>
            </a:r>
            <a:r>
              <a:rPr lang="es-ES" sz="2400" b="1" dirty="0"/>
              <a:t> </a:t>
            </a:r>
            <a:r>
              <a:rPr lang="es-ES" sz="2400" b="1" dirty="0">
                <a:solidFill>
                  <a:srgbClr val="C00000"/>
                </a:solidFill>
              </a:rPr>
              <a:t>visuales</a:t>
            </a:r>
            <a:r>
              <a:rPr lang="es-ES" sz="2400" b="1" dirty="0"/>
              <a:t> </a:t>
            </a:r>
            <a:r>
              <a:rPr lang="es-ES" sz="2400" dirty="0"/>
              <a:t>de conjuntos de </a:t>
            </a:r>
            <a:r>
              <a:rPr lang="es-ES" sz="2400" b="1" dirty="0">
                <a:solidFill>
                  <a:srgbClr val="C00000"/>
                </a:solidFill>
              </a:rPr>
              <a:t>datos</a:t>
            </a:r>
            <a:r>
              <a:rPr lang="es-ES" sz="2400" dirty="0"/>
              <a:t> diseñadas para </a:t>
            </a:r>
            <a:r>
              <a:rPr lang="es-ES" sz="2400" b="1" dirty="0">
                <a:solidFill>
                  <a:srgbClr val="C00000"/>
                </a:solidFill>
              </a:rPr>
              <a:t>ayudar a las personas </a:t>
            </a:r>
            <a:r>
              <a:rPr lang="es-ES" sz="2400" dirty="0"/>
              <a:t>a efectuar tareas de manera más efectiva.</a:t>
            </a:r>
            <a:endParaRPr lang="es-CL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425804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</a:t>
            </a:r>
            <a:r>
              <a:rPr lang="es-ES" sz="2400" b="1" dirty="0">
                <a:solidFill>
                  <a:srgbClr val="C00000"/>
                </a:solidFill>
              </a:rPr>
              <a:t>computacionales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de visualización proveen representaciones visuales de conjuntos de datos diseñadas para ayudar a las personas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098431" y="4567288"/>
            <a:ext cx="9380991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Capacidad de procesamiento. Es rápido, incluso con mucha información.</a:t>
            </a:r>
          </a:p>
          <a:p>
            <a:pPr algn="r">
              <a:lnSpc>
                <a:spcPct val="150000"/>
              </a:lnSpc>
            </a:pPr>
            <a:r>
              <a:rPr lang="es-ES" sz="1800" b="1" dirty="0"/>
              <a:t>Escalabilidad.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212861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computacionales de visualización proveen representaciones </a:t>
            </a:r>
            <a:r>
              <a:rPr lang="es-ES" sz="2400" b="1" dirty="0">
                <a:solidFill>
                  <a:srgbClr val="C00000"/>
                </a:solidFill>
              </a:rPr>
              <a:t>visuales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de conjuntos de datos diseñadas para ayudar a las personas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605053" y="4567288"/>
            <a:ext cx="8874369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El sistema visual humano es un canal de “banda ancha” al cerebro (paralelo).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El sonido es secuencial. Tacto posee bajo ancho de banda. 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Gusto/Olfato no existen dispositivos para reproducir este tipo de información.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429452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computacionales de visualización proveen </a:t>
            </a:r>
            <a:r>
              <a:rPr lang="es-ES" sz="2400" b="1" dirty="0">
                <a:solidFill>
                  <a:srgbClr val="C00000"/>
                </a:solidFill>
              </a:rPr>
              <a:t>representaciones visuales de conjuntos de datos 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diseñadas para ayudar a las personas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605053" y="4567288"/>
            <a:ext cx="8874369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Estadísticos/resúmenes pierden información por naturaleza.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Ver más adelante la Docena </a:t>
            </a:r>
            <a:r>
              <a:rPr lang="es-ES" sz="1800" dirty="0" err="1"/>
              <a:t>Datasaurus</a:t>
            </a:r>
            <a:r>
              <a:rPr lang="es-ES" sz="1800" dirty="0"/>
              <a:t>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292132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computacionales de visualización proveen representaciones visuales de conjuntos de datos diseñadas para ayudar a las </a:t>
            </a:r>
            <a:r>
              <a:rPr lang="es-ES" sz="2400" b="1" dirty="0">
                <a:solidFill>
                  <a:srgbClr val="C00000"/>
                </a:solidFill>
              </a:rPr>
              <a:t>personas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605053" y="4567288"/>
            <a:ext cx="8874369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No necesitamos </a:t>
            </a:r>
            <a:r>
              <a:rPr lang="es-ES" sz="1800" b="1" dirty="0" err="1"/>
              <a:t>datavis</a:t>
            </a:r>
            <a:r>
              <a:rPr lang="es-ES" sz="1800" b="1" dirty="0"/>
              <a:t> cuando la tarea puede ser totalmente automatizada.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Es posible que no sepamos qué preguntas tenemos de antemano.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399774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1A4014FB-25C4-DBD1-DDA0-DC994784A53D}"/>
              </a:ext>
            </a:extLst>
          </p:cNvPr>
          <p:cNvSpPr txBox="1">
            <a:spLocks/>
          </p:cNvSpPr>
          <p:nvPr/>
        </p:nvSpPr>
        <p:spPr>
          <a:xfrm>
            <a:off x="530469" y="1065353"/>
            <a:ext cx="4334608" cy="4843077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0"/>
              <a:t>Ejercicio sobre</a:t>
            </a:r>
          </a:p>
          <a:p>
            <a:r>
              <a:rPr lang="es-ES" sz="2000" b="0"/>
              <a:t> </a:t>
            </a:r>
            <a:r>
              <a:rPr lang="es-ES" sz="2000"/>
              <a:t>Representaciones Visuales: </a:t>
            </a:r>
          </a:p>
          <a:p>
            <a:endParaRPr lang="es-ES" sz="1800"/>
          </a:p>
          <a:p>
            <a:r>
              <a:rPr lang="es-ES" sz="1800" b="0"/>
              <a:t>Si nos dicen que dos datasets poseen los mismos estadísticos unos datos poseen los mismos estadísticos/resúmenes (promedio/varianza). </a:t>
            </a:r>
          </a:p>
          <a:p>
            <a:r>
              <a:rPr lang="es-ES" sz="1800"/>
              <a:t>¿Son necesariamente similares o los mismos?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12382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CC5D0B-73CB-4F26-86FC-1D3EC48C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469" y="1065353"/>
            <a:ext cx="4334608" cy="4843077"/>
          </a:xfrm>
        </p:spPr>
        <p:txBody>
          <a:bodyPr/>
          <a:lstStyle/>
          <a:p>
            <a:r>
              <a:rPr lang="es-ES" sz="2000" b="0" dirty="0"/>
              <a:t>Ejercicio sobre</a:t>
            </a:r>
          </a:p>
          <a:p>
            <a:r>
              <a:rPr lang="es-ES" sz="2000" b="0" dirty="0"/>
              <a:t> </a:t>
            </a:r>
            <a:r>
              <a:rPr lang="es-ES" sz="2000" dirty="0"/>
              <a:t>Representaciones Visuales: </a:t>
            </a:r>
          </a:p>
          <a:p>
            <a:endParaRPr lang="es-ES" sz="1800" dirty="0"/>
          </a:p>
          <a:p>
            <a:r>
              <a:rPr lang="es-ES" sz="1800" b="0" dirty="0"/>
              <a:t>Si nos dicen que dos </a:t>
            </a:r>
            <a:r>
              <a:rPr lang="es-ES" sz="1800" b="0" dirty="0" err="1"/>
              <a:t>datasets</a:t>
            </a:r>
            <a:r>
              <a:rPr lang="es-ES" sz="1800" b="0" dirty="0"/>
              <a:t> poseen los mismos estadísticos unos datos poseen los mismos estadísticos/resúmenes (promedio/varianza). </a:t>
            </a:r>
          </a:p>
          <a:p>
            <a:r>
              <a:rPr lang="es-ES" sz="1800" dirty="0"/>
              <a:t>¿Son necesariamente similares o los mismos?</a:t>
            </a:r>
            <a:endParaRPr lang="es-CL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D357C5-2022-AA1A-97E5-0DC29F294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817860"/>
            <a:ext cx="6424246" cy="46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47ED540-BE18-E14C-0FD9-F333FBDC0F82}"/>
              </a:ext>
            </a:extLst>
          </p:cNvPr>
          <p:cNvSpPr txBox="1"/>
          <p:nvPr/>
        </p:nvSpPr>
        <p:spPr>
          <a:xfrm>
            <a:off x="5471746" y="54813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/>
              <a:t>Este subconjunto posee los mismas “propiedades estadísticas”. https://es.wikipedia.org/wiki/Cuarteto_de_Anscombe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30169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Gráfico, Gráfico radial, Gráfico de dispersión&#10;&#10;Descripción generada automáticamente">
            <a:extLst>
              <a:ext uri="{FF2B5EF4-FFF2-40B4-BE49-F238E27FC236}">
                <a16:creationId xmlns:a16="http://schemas.microsoft.com/office/drawing/2014/main" id="{4D72EF5E-DED3-6ACD-2AAA-39827B6E23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0705"/>
          <a:stretch>
            <a:fillRect/>
          </a:stretch>
        </p:blipFill>
        <p:spPr>
          <a:xfrm>
            <a:off x="1501449" y="1424493"/>
            <a:ext cx="8954219" cy="4573918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6F68E2-600F-4828-8DEA-C4C8152F0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4895" y="859589"/>
            <a:ext cx="8337884" cy="658729"/>
          </a:xfrm>
        </p:spPr>
        <p:txBody>
          <a:bodyPr/>
          <a:lstStyle/>
          <a:p>
            <a:r>
              <a:rPr lang="es-ES" sz="2000" dirty="0"/>
              <a:t>Representaciones Visuales</a:t>
            </a:r>
            <a:endParaRPr lang="es-CL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6EC1B50-198A-6D67-C065-7A1691384C64}"/>
              </a:ext>
            </a:extLst>
          </p:cNvPr>
          <p:cNvSpPr txBox="1"/>
          <p:nvPr/>
        </p:nvSpPr>
        <p:spPr>
          <a:xfrm>
            <a:off x="645696" y="6074731"/>
            <a:ext cx="6094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/>
              <a:t>https://www.autodesk.com/research/publications/same-stats-different-graphs</a:t>
            </a:r>
          </a:p>
        </p:txBody>
      </p:sp>
    </p:spTree>
    <p:extLst>
      <p:ext uri="{BB962C8B-B14F-4D97-AF65-F5344CB8AC3E}">
        <p14:creationId xmlns:p14="http://schemas.microsoft.com/office/powerpoint/2010/main" val="385639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285A889-6229-3596-F3CC-D154F339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16" y="3621337"/>
            <a:ext cx="7399019" cy="24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B0AEFD-108C-55C9-72BD-3E047FE689D6}"/>
              </a:ext>
            </a:extLst>
          </p:cNvPr>
          <p:cNvSpPr txBox="1"/>
          <p:nvPr/>
        </p:nvSpPr>
        <p:spPr>
          <a:xfrm>
            <a:off x="645696" y="6074731"/>
            <a:ext cx="6094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/>
              <a:t>https://www.autodesk.com/research/publications/same-stats-different-graphs</a:t>
            </a:r>
          </a:p>
        </p:txBody>
      </p:sp>
      <p:pic>
        <p:nvPicPr>
          <p:cNvPr id="2054" name="Picture 6" descr="Animating Boxplots">
            <a:extLst>
              <a:ext uri="{FF2B5EF4-FFF2-40B4-BE49-F238E27FC236}">
                <a16:creationId xmlns:a16="http://schemas.microsoft.com/office/drawing/2014/main" id="{0F00D563-9C58-135E-826E-35AE4E96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71" y="1448388"/>
            <a:ext cx="9565257" cy="20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D6AB790-BB38-60C8-BE7F-04830140AF4D}"/>
              </a:ext>
            </a:extLst>
          </p:cNvPr>
          <p:cNvSpPr txBox="1">
            <a:spLocks/>
          </p:cNvSpPr>
          <p:nvPr/>
        </p:nvSpPr>
        <p:spPr>
          <a:xfrm>
            <a:off x="1864895" y="859589"/>
            <a:ext cx="8337884" cy="658729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/>
              <a:t>Representaciones Visuales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356487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1 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Bienvenida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6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Bienvenidos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Acerca de Mi!</a:t>
            </a:r>
            <a:endParaRPr lang="es-CL" dirty="0"/>
          </a:p>
        </p:txBody>
      </p:sp>
      <p:pic>
        <p:nvPicPr>
          <p:cNvPr id="18" name="Marcador de posición de imagen 17" descr="Mapa&#10;&#10;Descripción generada automáticamente">
            <a:extLst>
              <a:ext uri="{FF2B5EF4-FFF2-40B4-BE49-F238E27FC236}">
                <a16:creationId xmlns:a16="http://schemas.microsoft.com/office/drawing/2014/main" id="{EB074998-5F9B-9A51-6DE1-95F99E7DF7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r="2296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4" y="2876550"/>
            <a:ext cx="5489815" cy="296544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Magíster Estadística.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10 años en Riesgo Crédito. </a:t>
            </a:r>
            <a:r>
              <a:rPr lang="es-ES" sz="1400" dirty="0" err="1"/>
              <a:t>Muuuchos</a:t>
            </a:r>
            <a:r>
              <a:rPr lang="es-ES" sz="1400" dirty="0"/>
              <a:t> bancos y similares.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Profesor de diversos cursos de pregrado, diplomados y magíster.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He desarrollado de paquetes de R.</a:t>
            </a:r>
            <a:endParaRPr lang="es-CL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2000" dirty="0"/>
              <a:t>Joshua Kunst Fuentes</a:t>
            </a:r>
            <a:endParaRPr lang="es-CL" sz="2000" dirty="0"/>
          </a:p>
        </p:txBody>
      </p:sp>
      <p:pic>
        <p:nvPicPr>
          <p:cNvPr id="20" name="Marcador de posición de imagen 1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350DDDC3-F84D-F4F5-BEBD-A28F0AAE535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2" name="Marcador de posición de imagen 2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A56CAFEC-44AF-E2A4-6110-F7AC1BDA204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4" name="Marcador de posición de imagen 23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6F011645-7685-BA37-8387-4CC5464B4C3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212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Acerca de Ustedes!</a:t>
            </a:r>
            <a:endParaRPr lang="es-CL" dirty="0"/>
          </a:p>
        </p:txBody>
      </p:sp>
      <p:pic>
        <p:nvPicPr>
          <p:cNvPr id="18" name="Marcador de posición de imagen 17" descr="Mapa&#10;&#10;Descripción generada automáticamente">
            <a:extLst>
              <a:ext uri="{FF2B5EF4-FFF2-40B4-BE49-F238E27FC236}">
                <a16:creationId xmlns:a16="http://schemas.microsoft.com/office/drawing/2014/main" id="{EB074998-5F9B-9A51-6DE1-95F99E7DF7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r="2296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4" y="2876550"/>
            <a:ext cx="5489815" cy="296544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Ustedes!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Este curso es para ustedes!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s-ES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s-ES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s-ES" sz="1400" dirty="0"/>
          </a:p>
          <a:p>
            <a:pPr>
              <a:lnSpc>
                <a:spcPct val="200000"/>
              </a:lnSpc>
            </a:pPr>
            <a:endParaRPr lang="es-CL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2247900"/>
            <a:ext cx="5334000" cy="339239"/>
          </a:xfrm>
        </p:spPr>
        <p:txBody>
          <a:bodyPr/>
          <a:lstStyle/>
          <a:p>
            <a:r>
              <a:rPr lang="es-ES" sz="2000" dirty="0"/>
              <a:t>https://forms.gle/wZGW37vV9WfdXqzN6</a:t>
            </a:r>
            <a:endParaRPr lang="es-CL" sz="2000" dirty="0"/>
          </a:p>
        </p:txBody>
      </p:sp>
      <p:pic>
        <p:nvPicPr>
          <p:cNvPr id="20" name="Marcador de posición de imagen 1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350DDDC3-F84D-F4F5-BEBD-A28F0AAE535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2" name="Marcador de posición de imagen 2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A56CAFEC-44AF-E2A4-6110-F7AC1BDA204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4" name="Marcador de posición de imagen 23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6F011645-7685-BA37-8387-4CC5464B4C3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578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EBB09-0EED-4C96-AA86-AAD1D9631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Acerca del Curso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C3911E-7A8C-41F3-991C-5CA2F05605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6" y="2939236"/>
            <a:ext cx="1041852" cy="1041852"/>
          </a:xfrm>
        </p:spPr>
        <p:txBody>
          <a:bodyPr/>
          <a:lstStyle/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021310-3E29-4874-8486-1938FA25FA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37179" y="2939236"/>
            <a:ext cx="4215946" cy="1041852"/>
          </a:xfrm>
        </p:spPr>
        <p:txBody>
          <a:bodyPr/>
          <a:lstStyle/>
          <a:p>
            <a:r>
              <a:rPr lang="es-CL" b="1" dirty="0"/>
              <a:t>Comprender los fundamentos teóricos</a:t>
            </a:r>
          </a:p>
          <a:p>
            <a:r>
              <a:rPr lang="es-ES" dirty="0"/>
              <a:t>Principios y conceptos fundamentales de </a:t>
            </a:r>
            <a:r>
              <a:rPr lang="es-ES" dirty="0" err="1"/>
              <a:t>datavis</a:t>
            </a:r>
            <a:r>
              <a:rPr lang="es-ES" dirty="0"/>
              <a:t>: modelo conceptual, transformaciones de datos, representaciones visuales.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B72D23-8990-4DF4-82E2-AC34D8789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77" y="2939236"/>
            <a:ext cx="1041852" cy="1041852"/>
          </a:xfrm>
        </p:spPr>
        <p:txBody>
          <a:bodyPr/>
          <a:lstStyle/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941F3D3-076D-4B02-96EE-1990A130D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0729" y="2939236"/>
            <a:ext cx="4215947" cy="1041852"/>
          </a:xfrm>
        </p:spPr>
        <p:txBody>
          <a:bodyPr/>
          <a:lstStyle/>
          <a:p>
            <a:r>
              <a:rPr lang="es-ES" b="1" dirty="0"/>
              <a:t>Técnicas de diseño efectivas</a:t>
            </a:r>
          </a:p>
          <a:p>
            <a:r>
              <a:rPr lang="es-ES" dirty="0"/>
              <a:t>Comprensión de las tareas y audiencias, selección de representaciones visuales adecuadas, aplicación de principios de diseño y la evaluación de la usabilidad de las visualizaciones.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7C90545-10ED-4469-B380-EA20591C0E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145736"/>
            <a:ext cx="1041852" cy="1041852"/>
          </a:xfrm>
        </p:spPr>
        <p:txBody>
          <a:bodyPr/>
          <a:lstStyle/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A1CC9F1-2751-47B0-965C-9D66AFAA4B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37177" y="4145736"/>
            <a:ext cx="4215947" cy="1041852"/>
          </a:xfrm>
          <a:solidFill>
            <a:schemeClr val="bg1"/>
          </a:solidFill>
        </p:spPr>
        <p:txBody>
          <a:bodyPr lIns="216000" tIns="216000" rIns="216000" bIns="216000" anchor="ctr" anchorCtr="0"/>
          <a:lstStyle/>
          <a:p>
            <a:r>
              <a:rPr lang="es-ES" b="1" dirty="0"/>
              <a:t>Herramientas y tecnologías</a:t>
            </a:r>
          </a:p>
          <a:p>
            <a:r>
              <a:rPr lang="es-ES" dirty="0"/>
              <a:t>Adquirir habilidades prácticas en el uso de herramientas y tecnologías específicas para la visualización de datos: ggplot2, </a:t>
            </a:r>
            <a:r>
              <a:rPr lang="es-ES" dirty="0" err="1"/>
              <a:t>htmlwidgets</a:t>
            </a:r>
            <a:r>
              <a:rPr lang="es-ES" dirty="0"/>
              <a:t>, </a:t>
            </a:r>
            <a:r>
              <a:rPr lang="es-ES" dirty="0" err="1"/>
              <a:t>shiny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C6A2699-922D-4CF2-B863-F0F77493E1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38876" y="4145736"/>
            <a:ext cx="1041852" cy="1041852"/>
          </a:xfrm>
        </p:spPr>
        <p:txBody>
          <a:bodyPr/>
          <a:lstStyle/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6B20024-9592-4433-9017-58BC4455C9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80728" y="4145736"/>
            <a:ext cx="4215947" cy="1041852"/>
          </a:xfrm>
        </p:spPr>
        <p:txBody>
          <a:bodyPr/>
          <a:lstStyle/>
          <a:p>
            <a:r>
              <a:rPr lang="es-ES" b="1" dirty="0"/>
              <a:t>Casos de estudio y aplicaciones prácticas</a:t>
            </a:r>
          </a:p>
          <a:p>
            <a:r>
              <a:rPr lang="es-ES" dirty="0"/>
              <a:t>Explorar ejemplos prácticos y casos de estudio que permitan aplicar los conceptos y técnicas aprendidas en contextos reales.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7269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Marco teórico. </a:t>
            </a:r>
            <a:r>
              <a:rPr lang="es-ES" sz="1800" dirty="0" err="1"/>
              <a:t>Frameworks</a:t>
            </a:r>
            <a:r>
              <a:rPr lang="es-ES" sz="1800" dirty="0"/>
              <a:t>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WWH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 Codificación de datos  / 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Buenas prácticas, colores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Práctica: Visualización modelos Predictivos: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8 Clases desde 29 julio a 16 agosto. Horario 18:30 – 21:45, break 20:00 a 20:15.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¿Que es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visualización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777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 ? </a:t>
            </a:r>
            <a:r>
              <a:rPr lang="es-ES" sz="2200" b="0" i="1" dirty="0"/>
              <a:t>(ver. 0)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000" dirty="0"/>
              <a:t>Proceso de </a:t>
            </a:r>
            <a:r>
              <a:rPr lang="es-ES" sz="2000" b="1" dirty="0"/>
              <a:t>representar</a:t>
            </a:r>
            <a:r>
              <a:rPr lang="es-ES" sz="2000" dirty="0"/>
              <a:t> datos abstractos y complejos mediante representaciones visuales para </a:t>
            </a:r>
            <a:r>
              <a:rPr lang="es-ES" sz="2000" b="1" dirty="0"/>
              <a:t>facilitar</a:t>
            </a:r>
            <a:r>
              <a:rPr lang="es-ES" sz="2000" dirty="0"/>
              <a:t> la comprensión, el análisis y la comunicación de la información.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/>
              <a:t>A través de la visualización, los datos se transforman en representaciones gráficas que aprovechan las capacidades perceptuales y cognitivas de los usuarios para extraer significado y conocimiento.</a:t>
            </a:r>
            <a:endParaRPr lang="es-CL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Una definición…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41364972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938</Words>
  <Application>Microsoft Office PowerPoint</Application>
  <PresentationFormat>Panorámica</PresentationFormat>
  <Paragraphs>102</Paragraphs>
  <Slides>20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Tema de Office</vt:lpstr>
      <vt:lpstr>Presentación de PowerPoint</vt:lpstr>
      <vt:lpstr>Presentación de PowerPoint</vt:lpstr>
      <vt:lpstr>Bienvenidos</vt:lpstr>
      <vt:lpstr>Acerca de Mi!</vt:lpstr>
      <vt:lpstr>Acerca de Ustedes!</vt:lpstr>
      <vt:lpstr>Acerca del Curso</vt:lpstr>
      <vt:lpstr>Programa </vt:lpstr>
      <vt:lpstr>¿Que es visualización?</vt:lpstr>
      <vt:lpstr>¿Qué es visualización ? (ver. 0)</vt:lpstr>
      <vt:lpstr>¿Qué es visualización?</vt:lpstr>
      <vt:lpstr>¿Qué es visualización?</vt:lpstr>
      <vt:lpstr>¿Qué es visualización?</vt:lpstr>
      <vt:lpstr>¿Qué es visualización?</vt:lpstr>
      <vt:lpstr>¿Qué es visualización?</vt:lpstr>
      <vt:lpstr>¿Qué es visualización?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11</cp:revision>
  <dcterms:created xsi:type="dcterms:W3CDTF">2022-01-17T15:11:25Z</dcterms:created>
  <dcterms:modified xsi:type="dcterms:W3CDTF">2023-06-28T06:32:43Z</dcterms:modified>
</cp:coreProperties>
</file>